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6"/>
  </p:notesMasterIdLst>
  <p:sldIdLst>
    <p:sldId id="256" r:id="rId15"/>
    <p:sldId id="1917" r:id="rId17"/>
    <p:sldId id="1918" r:id="rId18"/>
    <p:sldId id="1927" r:id="rId19"/>
    <p:sldId id="1919" r:id="rId20"/>
    <p:sldId id="1920" r:id="rId21"/>
    <p:sldId id="1921" r:id="rId22"/>
    <p:sldId id="1930" r:id="rId23"/>
    <p:sldId id="1931" r:id="rId24"/>
    <p:sldId id="1932" r:id="rId25"/>
    <p:sldId id="1933" r:id="rId26"/>
    <p:sldId id="1934" r:id="rId27"/>
    <p:sldId id="1935" r:id="rId28"/>
    <p:sldId id="1936" r:id="rId29"/>
    <p:sldId id="1937" r:id="rId30"/>
    <p:sldId id="1938" r:id="rId31"/>
    <p:sldId id="1939" r:id="rId32"/>
    <p:sldId id="1940" r:id="rId33"/>
    <p:sldId id="1941" r:id="rId34"/>
    <p:sldId id="1942" r:id="rId35"/>
    <p:sldId id="1943" r:id="rId36"/>
    <p:sldId id="1944" r:id="rId37"/>
    <p:sldId id="1945" r:id="rId38"/>
    <p:sldId id="1947" r:id="rId39"/>
    <p:sldId id="1948" r:id="rId40"/>
    <p:sldId id="1949" r:id="rId41"/>
    <p:sldId id="1950" r:id="rId42"/>
  </p:sldIdLst>
  <p:sldSz cx="12192000" cy="6858000"/>
  <p:notesSz cx="6797675" cy="9874250"/>
  <p:embeddedFontLst>
    <p:embeddedFont>
      <p:font typeface="Century Gothic" panose="020B0502020202020204"/>
      <p:regular r:id="rId46"/>
    </p:embeddedFont>
    <p:embeddedFont>
      <p:font typeface="Calibri" panose="020F0502020204030204"/>
      <p:regular r:id="rId47"/>
    </p:embeddedFont>
    <p:embeddedFont>
      <p:font typeface="Roboto" panose="0200000000000000000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9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46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1" Type="http://schemas.openxmlformats.org/officeDocument/2006/relationships/font" Target="fonts/font6.fntdata"/><Relationship Id="rId50" Type="http://schemas.openxmlformats.org/officeDocument/2006/relationships/font" Target="fonts/font5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4.fntdata"/><Relationship Id="rId48" Type="http://schemas.openxmlformats.org/officeDocument/2006/relationships/font" Target="fonts/font3.fntdata"/><Relationship Id="rId47" Type="http://schemas.openxmlformats.org/officeDocument/2006/relationships/font" Target="fonts/font2.fntdata"/><Relationship Id="rId46" Type="http://schemas.openxmlformats.org/officeDocument/2006/relationships/font" Target="fonts/font1.fntdata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0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1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 panose="020B0502020202020204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bg>
      <p:bgPr>
        <a:solidFill>
          <a:srgbClr val="0000F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 panose="020B05020202020202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9" name="Google Shape;269;p27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7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294" name="Google Shape;294;p29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5" name="Google Shape;295;p29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296" name="Google Shape;296;p29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7" name="Google Shape;297;p29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298" name="Google Shape;298;p29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9" name="Google Shape;299;p29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9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9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1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324" name="Google Shape;324;p31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25" name="Google Shape;325;p31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6" name="Google Shape;326;p31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327" name="Google Shape;327;p31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28" name="Google Shape;328;p31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9" name="Google Shape;329;p31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330" name="Google Shape;330;p31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31" name="Google Shape;331;p31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32" name="Google Shape;332;p31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1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1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Vertical Title and Text">
  <p:cSld name="VERTICAL_TITLE_AND_VERTICAL_TEXT">
    <p:bg>
      <p:bgPr>
        <a:solidFill>
          <a:srgbClr val="0000FF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3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6" name="Google Shape;356;p33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3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Section Header">
  <p:cSld name="SECTION_HEADER">
    <p:bg>
      <p:bgPr>
        <a:solidFill>
          <a:srgbClr val="0000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 panose="020B05020202020202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Blank">
  <p:cSld name="BLANK">
    <p:bg>
      <p:bgPr>
        <a:solidFill>
          <a:srgbClr val="0000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showMasterSp="0" matchingName="Content with Caption">
  <p:cSld name="OBJECT_WITH_CAPTION_TEXT">
    <p:bg>
      <p:bgPr>
        <a:solidFill>
          <a:srgbClr val="0000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 panose="020B0502020202020204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7" name="Google Shape;137;p17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Picture with Caption">
  <p:cSld name="PICTURE_WITH_CAPTION_TEXT">
    <p:bg>
      <p:bgPr>
        <a:solidFill>
          <a:srgbClr val="0000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2" name="Google Shape;162;p19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 panose="020B0502020202020204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7" name="Google Shape;197;p21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bg>
      <p:bgPr>
        <a:solidFill>
          <a:srgbClr val="0000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 panose="020B0502020202020204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3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0" name="Google Shape;220;p23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3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bg>
      <p:bgPr>
        <a:solidFill>
          <a:srgbClr val="0000FF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 panose="020B0502020202020204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5" name="Google Shape;245;p2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6" name="Google Shape;246;p25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5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1" name="Google Shape;11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18" name="Google Shape;18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6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251" name="Google Shape;251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26"/>
            <p:cNvSpPr/>
            <p:nvPr/>
          </p:nvSpPr>
          <p:spPr>
            <a:xfrm rot="-600000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260" name="Google Shape;260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63" name="Google Shape;263;p26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64" name="Google Shape;264;p26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8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274" name="Google Shape;274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28"/>
            <p:cNvSpPr/>
            <p:nvPr/>
          </p:nvSpPr>
          <p:spPr>
            <a:xfrm rot="-600000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283" name="Google Shape;28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cxnSp>
        <p:nvCxnSpPr>
          <p:cNvPr id="284" name="Google Shape;284;p28"/>
          <p:cNvCxnSpPr/>
          <p:nvPr/>
        </p:nvCxnSpPr>
        <p:spPr>
          <a:xfrm>
            <a:off x="4403725" y="2570162"/>
            <a:ext cx="0" cy="3492500"/>
          </a:xfrm>
          <a:prstGeom prst="straightConnector1">
            <a:avLst/>
          </a:prstGeom>
          <a:noFill/>
          <a:ln w="12700" cap="rnd" cmpd="sng">
            <a:solidFill>
              <a:schemeClr val="accent1">
                <a:alpha val="4078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5" name="Google Shape;285;p28"/>
          <p:cNvCxnSpPr/>
          <p:nvPr/>
        </p:nvCxnSpPr>
        <p:spPr>
          <a:xfrm>
            <a:off x="7772400" y="2570162"/>
            <a:ext cx="0" cy="3492500"/>
          </a:xfrm>
          <a:prstGeom prst="straightConnector1">
            <a:avLst/>
          </a:prstGeom>
          <a:noFill/>
          <a:ln w="12700" cap="rnd" cmpd="sng">
            <a:solidFill>
              <a:schemeClr val="accent1">
                <a:alpha val="4078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2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88" name="Google Shape;288;p28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89" name="Google Shape;289;p28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90" name="Google Shape;290;p28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0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304" name="Google Shape;304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30"/>
            <p:cNvSpPr/>
            <p:nvPr/>
          </p:nvSpPr>
          <p:spPr>
            <a:xfrm rot="-600000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313" name="Google Shape;31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cxnSp>
        <p:nvCxnSpPr>
          <p:cNvPr id="314" name="Google Shape;314;p30"/>
          <p:cNvCxnSpPr/>
          <p:nvPr/>
        </p:nvCxnSpPr>
        <p:spPr>
          <a:xfrm>
            <a:off x="4387850" y="2603500"/>
            <a:ext cx="0" cy="3517900"/>
          </a:xfrm>
          <a:prstGeom prst="straightConnector1">
            <a:avLst/>
          </a:prstGeom>
          <a:noFill/>
          <a:ln w="12700" cap="rnd" cmpd="sng">
            <a:solidFill>
              <a:schemeClr val="accent1">
                <a:alpha val="39607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5" name="Google Shape;315;p30"/>
          <p:cNvCxnSpPr/>
          <p:nvPr/>
        </p:nvCxnSpPr>
        <p:spPr>
          <a:xfrm>
            <a:off x="7802562" y="2603500"/>
            <a:ext cx="0" cy="3492500"/>
          </a:xfrm>
          <a:prstGeom prst="straightConnector1">
            <a:avLst/>
          </a:prstGeom>
          <a:noFill/>
          <a:ln w="12700" cap="rnd" cmpd="sng">
            <a:solidFill>
              <a:schemeClr val="accent1">
                <a:alpha val="39607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18" name="Google Shape;318;p30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19" name="Google Shape;319;p30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20" name="Google Shape;320;p30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2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337" name="Google Shape;33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32"/>
            <p:cNvSpPr/>
            <p:nvPr/>
          </p:nvSpPr>
          <p:spPr>
            <a:xfrm rot="5100000">
              <a:off x="6294738" y="45777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347" name="Google Shape;347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9" name="Google Shape;349;p32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50" name="Google Shape;350;p32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51" name="Google Shape;351;p32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52" name="Google Shape;352;p32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6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32" name="Google Shape;32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6"/>
            <p:cNvSpPr/>
            <p:nvPr/>
          </p:nvSpPr>
          <p:spPr>
            <a:xfrm rot="-600000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82" name="Google Shape;82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 rot="-5700000">
              <a:off x="4698352" y="182607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92" name="Google Shape;9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6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17" name="Google Shape;117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 rot="-5700000">
              <a:off x="3140485" y="182607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127" name="Google Shape;127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42" name="Google Shape;142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 rot="-5700000">
              <a:off x="4203594" y="182607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152" name="Google Shape;15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55" name="Google Shape;155;p18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56" name="Google Shape;156;p18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0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67" name="Google Shape;16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0"/>
            <p:cNvSpPr/>
            <p:nvPr/>
          </p:nvSpPr>
          <p:spPr>
            <a:xfrm rot="-600000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176" name="Google Shape;176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grpSp>
        <p:nvGrpSpPr>
          <p:cNvPr id="177" name="Google Shape;177;p20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178" name="Google Shape;178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20"/>
            <p:cNvSpPr/>
            <p:nvPr/>
          </p:nvSpPr>
          <p:spPr>
            <a:xfrm rot="10320000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187" name="Google Shape;187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90" name="Google Shape;190;p20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91" name="Google Shape;191;p20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202" name="Google Shape;202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22"/>
            <p:cNvSpPr/>
            <p:nvPr/>
          </p:nvSpPr>
          <p:spPr>
            <a:xfrm rot="-600000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211" name="Google Shape;211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14" name="Google Shape;214;p22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15" name="Google Shape;215;p22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16" name="Google Shape;216;p22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4"/>
          <p:cNvGrpSpPr/>
          <p:nvPr/>
        </p:nvGrpSpPr>
        <p:grpSpPr>
          <a:xfrm>
            <a:off x="0" y="-1587"/>
            <a:ext cx="12192000" cy="6865937"/>
            <a:chOff x="0" y="-2373"/>
            <a:chExt cx="12192000" cy="6867027"/>
          </a:xfrm>
        </p:grpSpPr>
        <p:sp>
          <p:nvSpPr>
            <p:cNvPr id="225" name="Google Shape;225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24"/>
            <p:cNvSpPr/>
            <p:nvPr/>
          </p:nvSpPr>
          <p:spPr>
            <a:xfrm rot="-600000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234" name="Google Shape;234;p24"/>
          <p:cNvSpPr txBox="1"/>
          <p:nvPr/>
        </p:nvSpPr>
        <p:spPr>
          <a:xfrm>
            <a:off x="9718675" y="2632075"/>
            <a:ext cx="803275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 panose="020B0604020202020204"/>
              <a:buNone/>
            </a:pPr>
            <a:r>
              <a:rPr lang="en-US" sz="9600" b="0" i="0" u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lang="en-US" sz="9600" b="0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898525" y="590550"/>
            <a:ext cx="8016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 panose="020B0604020202020204"/>
              <a:buNone/>
            </a:pPr>
            <a:r>
              <a:rPr lang="en-US" sz="9600" b="0" i="0" u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9600" b="0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39" name="Google Shape;239;p24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40" name="Google Shape;240;p24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 panose="020B0502020202020204"/>
              <a:buNone/>
              <a:defRPr sz="2800" b="0" i="0" u="none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"/>
          <p:cNvSpPr txBox="1">
            <a:spLocks noGrp="1"/>
          </p:cNvSpPr>
          <p:nvPr>
            <p:ph type="ctrTitle"/>
          </p:nvPr>
        </p:nvSpPr>
        <p:spPr>
          <a:xfrm>
            <a:off x="1583500" y="3846094"/>
            <a:ext cx="9346800" cy="95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br>
              <a:rPr lang="en-IN" sz="42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br>
              <a:rPr lang="en-IN" sz="42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br>
              <a:rPr lang="en-IN" sz="42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sz="4200" dirty="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365" name="Google Shape;365;p1" descr="C:\Users\Mahesh Kumar Jha\Downloads\CMRIT NEW LOGO-01.png"/>
          <p:cNvPicPr preferRelativeResize="0"/>
          <p:nvPr/>
        </p:nvPicPr>
        <p:blipFill rotWithShape="1">
          <a:blip r:embed="rId1"/>
          <a:srcRect l="8503" t="4687" r="7038"/>
          <a:stretch>
            <a:fillRect/>
          </a:stretch>
        </p:blipFill>
        <p:spPr>
          <a:xfrm>
            <a:off x="584850" y="548482"/>
            <a:ext cx="1997300" cy="17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4689" y="1847790"/>
            <a:ext cx="89855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</a:rPr>
              <a:t>WORK BOOK !!!!!!!</a:t>
            </a:r>
            <a:endParaRPr lang="en-IN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2" y="3120080"/>
            <a:ext cx="3730664" cy="27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196054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9. Which of these is a neurological disorder?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Psiatica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err="1" smtClean="0"/>
              <a:t>Alopacia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Alzehimer</a:t>
            </a:r>
            <a:r>
              <a:rPr lang="en-US" dirty="0" smtClean="0">
                <a:solidFill>
                  <a:schemeClr val="tx1"/>
                </a:solidFill>
              </a:rPr>
              <a:t> disease 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Hashimoto Syndrome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073878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10. In a human, the left lung has two of these but the right lung has three. What are they?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Lobes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err="1" smtClean="0"/>
              <a:t>Pluera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Muscles 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Fissures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476470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11. The period of contraction of ventricles of the heart is known as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Diastole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Systole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Cardiac cycle 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Cardiac output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0253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12.What is then </a:t>
            </a:r>
            <a:r>
              <a:rPr lang="en-US" dirty="0" err="1">
                <a:solidFill>
                  <a:srgbClr val="FF0000"/>
                </a:solidFill>
              </a:rPr>
              <a:t>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the tissue that connects muscle to bone?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Cartilage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Tendon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Epithelial </a:t>
            </a:r>
            <a:endParaRPr lang="en-US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Ligament</a:t>
            </a:r>
            <a:endParaRPr lang="en-US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418" y="2432812"/>
            <a:ext cx="945208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13. Name that thing: in Nature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Stratocumulus cloud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Cumulus cloud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Cirrus cloud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Stratus cloud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Name that thing illustration. Nature: cumulus cloud. Puffy clouds that are approximately 1 kilometer from the ground (varies region to region; generally lower in the polar regions and higher in the tropics). Can form into cumulonimbus or thunderstorm clouds, which form when cumulus clouds grow vertical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92" y="2871884"/>
            <a:ext cx="4835271" cy="36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14. </a:t>
            </a:r>
            <a:r>
              <a:rPr lang="en-US" dirty="0">
                <a:solidFill>
                  <a:srgbClr val="FF0000"/>
                </a:solidFill>
              </a:rPr>
              <a:t>Name that thing: in Nature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Delta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Estuary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Lagoon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Hedland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Name that thing illustration. Nature: lagoon. A shallow area of water that is connected to the sea, but blocked by a barrier. These barriers are usually coral reefs, islands, or coastlin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4" y="2365248"/>
            <a:ext cx="6647815" cy="40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15. </a:t>
            </a:r>
            <a:r>
              <a:rPr lang="en-US" dirty="0">
                <a:solidFill>
                  <a:srgbClr val="FF0000"/>
                </a:solidFill>
              </a:rPr>
              <a:t>Name that thing: in Nature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Caudal fin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Dorsal Fin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Pelvic fin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Pectoral Fin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Name that thing illustration. Nature: dorsal fin. An appendage located on the back of an aquatic animal used for propelling, steering, and balanc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2" y="2375916"/>
            <a:ext cx="5839968" cy="39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16. </a:t>
            </a:r>
            <a:r>
              <a:rPr lang="en-US" dirty="0">
                <a:solidFill>
                  <a:srgbClr val="FF0000"/>
                </a:solidFill>
              </a:rPr>
              <a:t>Name that thing: in Nature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 smtClean="0"/>
              <a:t>Bandiccots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err="1" smtClean="0"/>
              <a:t>Prarie</a:t>
            </a:r>
            <a:r>
              <a:rPr lang="en-US" dirty="0" smtClean="0"/>
              <a:t> dogs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Servals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err="1" smtClean="0">
                <a:solidFill>
                  <a:schemeClr val="tx1"/>
                </a:solidFill>
              </a:rPr>
              <a:t>Meerkats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Group of meerkats or suricates, Suricata suricatta. Meerkats are usually found in southern Africa. Mammal, animal, omnivore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76" y="2474976"/>
            <a:ext cx="5047488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17.  Guess the bones/Muscles 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 smtClean="0"/>
              <a:t>Palatien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Scapula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Sternum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Trachea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5122" name="Picture 2" descr="3D illustration of sternum, ribs, skeleton, anatom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71" y="2473453"/>
            <a:ext cx="4960111" cy="37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18.  </a:t>
            </a:r>
            <a:r>
              <a:rPr lang="en-US" dirty="0">
                <a:solidFill>
                  <a:srgbClr val="FF0000"/>
                </a:solidFill>
              </a:rPr>
              <a:t>Guess the bones/Muscles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 smtClean="0"/>
              <a:t>Humeres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Carpal bones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Ulna</a:t>
            </a:r>
            <a:endParaRPr lang="en-US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Radius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A closeup of the hand of a skeleton. Carpal bones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2343057"/>
            <a:ext cx="5660263" cy="366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1"/>
            <a:ext cx="8184118" cy="31267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If </a:t>
            </a:r>
            <a:r>
              <a:rPr lang="en-US" dirty="0">
                <a:solidFill>
                  <a:srgbClr val="FF0000"/>
                </a:solidFill>
              </a:rPr>
              <a:t>an engineer knows biology, which of the following are valid statements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The engineer can effectively contribute to engineering aspects of biological systems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The engineer can improve the understanding of biological information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The engineer will be shunned by his peers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The </a:t>
            </a:r>
            <a:r>
              <a:rPr lang="en-US" dirty="0"/>
              <a:t>engineer will be apologetic about his position to his supervisors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4432" y="60716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19.  </a:t>
            </a:r>
            <a:r>
              <a:rPr lang="en-US" dirty="0">
                <a:solidFill>
                  <a:srgbClr val="FF0000"/>
                </a:solidFill>
              </a:rPr>
              <a:t>Guess the bones/Muscles 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 smtClean="0"/>
              <a:t>HumeresMetacarpels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err="1" smtClean="0"/>
              <a:t>Ossicles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Sesamoids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tx1"/>
                </a:solidFill>
              </a:rPr>
              <a:t>Phalanges </a:t>
            </a:r>
            <a:endParaRPr lang="en-US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3d illustration of phalanges, toes, human body, skeleton, anatom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2499360"/>
            <a:ext cx="5035297" cy="37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45208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are considered medical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 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Tongue depressor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above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232374" cy="34163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en-US" dirty="0">
                <a:solidFill>
                  <a:srgbClr val="FF0000"/>
                </a:solidFill>
              </a:rPr>
              <a:t>Implantable devices like pacemakers deliver electrical impulses to heart muscle chambers to contract and pump blood. Bluetooth-enabled devices now provide access to device data through an app, rather than a bedside console. What is the biggest </a:t>
            </a:r>
            <a:r>
              <a:rPr lang="en-US" dirty="0" smtClean="0">
                <a:solidFill>
                  <a:srgbClr val="FF0000"/>
                </a:solidFill>
              </a:rPr>
              <a:t>benefit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/>
              <a:t>Increased </a:t>
            </a:r>
            <a:r>
              <a:rPr lang="en-US" dirty="0"/>
              <a:t>patient </a:t>
            </a:r>
            <a:r>
              <a:rPr lang="en-US" dirty="0" smtClean="0"/>
              <a:t>engagement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/>
              <a:t>Easier data transmission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Easier access to cardiac </a:t>
            </a:r>
            <a:r>
              <a:rPr lang="en-US" dirty="0" smtClean="0"/>
              <a:t>information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above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1308100" y="11255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 panose="020B0502020202020204"/>
              <a:buNone/>
              <a:defRPr sz="3600" b="0" i="0" u="none" strike="noStrike" cap="none">
                <a:solidFill>
                  <a:schemeClr val="lt2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600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232374" cy="34163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-US" dirty="0" smtClean="0">
                <a:solidFill>
                  <a:srgbClr val="FF0000"/>
                </a:solidFill>
              </a:rPr>
              <a:t>Can you name the device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/>
              <a:t>Sphygmomanometer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 smtClean="0">
                <a:cs typeface="Times New Roman" panose="02020603050405020304" pitchFamily="18" charset="0"/>
              </a:rPr>
              <a:t>Cardioverter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cs typeface="Times New Roman" panose="02020603050405020304" pitchFamily="18" charset="0"/>
              </a:rPr>
              <a:t>Opthalmometer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above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9218" name="Picture 2" descr="https://cdn.quizly.co/wp-content/uploads/2016/01/01140944/Sphygmomanometer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4" y="2377441"/>
            <a:ext cx="4754881" cy="401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232374" cy="34163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US" dirty="0" smtClean="0">
                <a:solidFill>
                  <a:srgbClr val="FF0000"/>
                </a:solidFill>
              </a:rPr>
              <a:t>Can you name the device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/>
              <a:t>Reflex triangle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 smtClean="0">
                <a:cs typeface="Times New Roman" panose="02020603050405020304" pitchFamily="18" charset="0"/>
              </a:rPr>
              <a:t>Nerval</a:t>
            </a:r>
            <a:r>
              <a:rPr lang="en-US" dirty="0" smtClean="0">
                <a:cs typeface="Times New Roman" panose="02020603050405020304" pitchFamily="18" charset="0"/>
              </a:rPr>
              <a:t> sensitivity hammer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cs typeface="Times New Roman" panose="02020603050405020304" pitchFamily="18" charset="0"/>
              </a:rPr>
              <a:t>Reflex hammer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sensitivity hammer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0242" name="Picture 2" descr="https://cdn.quizly.co/wp-content/uploads/2016/01/01140940/reflex_hammer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74" y="2377123"/>
            <a:ext cx="4377244" cy="43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232374" cy="34163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dirty="0" smtClean="0">
                <a:solidFill>
                  <a:srgbClr val="FF0000"/>
                </a:solidFill>
              </a:rPr>
              <a:t>Can you name the device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Viscualmoscope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Opthalmoscan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Opthalmoscope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vision tester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1266" name="Picture 2" descr="https://cdn.quizly.co/wp-content/uploads/2016/01/01140931/Ophthalmoscop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4" y="2279904"/>
            <a:ext cx="3971671" cy="41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232374" cy="34163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US" dirty="0" smtClean="0">
                <a:solidFill>
                  <a:srgbClr val="FF0000"/>
                </a:solidFill>
              </a:rPr>
              <a:t>Can you name the device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cs typeface="Times New Roman" panose="02020603050405020304" pitchFamily="18" charset="0"/>
              </a:rPr>
              <a:t>Ultrasound machine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smtClean="0">
                <a:cs typeface="Times New Roman" panose="02020603050405020304" pitchFamily="18" charset="0"/>
              </a:rPr>
              <a:t>Magnetic resonance Imaging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cs typeface="Times New Roman" panose="02020603050405020304" pitchFamily="18" charset="0"/>
              </a:rPr>
              <a:t>CT Scanner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cs typeface="Times New Roman" panose="02020603050405020304" pitchFamily="18" charset="0"/>
              </a:rPr>
              <a:t>Infrared therapy machine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2290" name="Picture 2" descr="https://cdn.quizly.co/wp-content/uploads/2016/01/01140916/Magnetic-Resonance-Imag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1" y="2299656"/>
            <a:ext cx="4852416" cy="41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3314" name="Picture 2" descr="0314 Thank You With Smiley | PowerPoint Shapes | PowerPoint Slide Deck  Template | Presentation Visual Aids | Slide P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" y="451104"/>
            <a:ext cx="11362944" cy="59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205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the development of the artificial retina, which of the following engineers probably played a role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Electrical engineers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Computer </a:t>
            </a:r>
            <a:r>
              <a:rPr lang="en-US" dirty="0"/>
              <a:t>scientists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Biological engineers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Mechanical engineers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205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3. Engineering </a:t>
            </a:r>
            <a:r>
              <a:rPr lang="en-US" dirty="0">
                <a:solidFill>
                  <a:srgbClr val="FF0000"/>
                </a:solidFill>
              </a:rPr>
              <a:t>students are comfortable with the four basic arithmetic operations because all engineering students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Have </a:t>
            </a:r>
            <a:r>
              <a:rPr lang="en-US" dirty="0"/>
              <a:t>a natural orientation toward </a:t>
            </a:r>
            <a:r>
              <a:rPr lang="en-US" dirty="0" smtClean="0"/>
              <a:t>mathematician </a:t>
            </a:r>
            <a:r>
              <a:rPr lang="en-US" dirty="0"/>
              <a:t>engineer knows biology, which of the following are valid statements?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Have </a:t>
            </a:r>
            <a:r>
              <a:rPr lang="en-US" dirty="0"/>
              <a:t>used the four basic arithmetic operations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The </a:t>
            </a:r>
            <a:r>
              <a:rPr lang="en-US" dirty="0"/>
              <a:t>engineer will be shunned by his peers </a:t>
            </a:r>
            <a:r>
              <a:rPr lang="en-US" dirty="0" smtClean="0"/>
              <a:t>Know </a:t>
            </a:r>
            <a:r>
              <a:rPr lang="en-US" dirty="0"/>
              <a:t>shortcuts to all four basic arithmetic operations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Are </a:t>
            </a:r>
            <a:r>
              <a:rPr lang="en-US" dirty="0"/>
              <a:t>highly smart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205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Which </a:t>
            </a:r>
            <a:r>
              <a:rPr lang="en-US" dirty="0">
                <a:solidFill>
                  <a:srgbClr val="FF0000"/>
                </a:solidFill>
              </a:rPr>
              <a:t>of the following statements are not valid for the field of physics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Physicists </a:t>
            </a:r>
            <a:r>
              <a:rPr lang="en-US" dirty="0"/>
              <a:t>made a lot of observations over the past few </a:t>
            </a:r>
            <a:r>
              <a:rPr lang="en-US" dirty="0" smtClean="0"/>
              <a:t>centuries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There </a:t>
            </a:r>
            <a:r>
              <a:rPr lang="en-US" dirty="0"/>
              <a:t>are rules that govern physical phenomena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None </a:t>
            </a:r>
            <a:r>
              <a:rPr lang="en-US" dirty="0"/>
              <a:t>of the rules that govern physical phenomena are </a:t>
            </a:r>
            <a:r>
              <a:rPr lang="en-US" dirty="0" smtClean="0"/>
              <a:t>universal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All </a:t>
            </a:r>
            <a:r>
              <a:rPr lang="en-US" dirty="0"/>
              <a:t>physicists are scared of biology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205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5. What </a:t>
            </a:r>
            <a:r>
              <a:rPr lang="en-US" dirty="0">
                <a:solidFill>
                  <a:srgbClr val="FF0000"/>
                </a:solidFill>
              </a:rPr>
              <a:t>are biosensors?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Devices </a:t>
            </a:r>
            <a:r>
              <a:rPr lang="en-US" dirty="0"/>
              <a:t>to provide light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Devices </a:t>
            </a:r>
            <a:r>
              <a:rPr lang="en-US" dirty="0"/>
              <a:t>that can provide heat energy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Devices that can measure relevant </a:t>
            </a:r>
            <a:r>
              <a:rPr lang="en-US" dirty="0" err="1" smtClean="0"/>
              <a:t>analyte</a:t>
            </a:r>
            <a:r>
              <a:rPr lang="en-US" dirty="0" smtClean="0"/>
              <a:t> concentrations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Devices that can measure relevant signals from the body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20566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6. What are bio-fertilizers made of ?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Microorganisms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Chemicals </a:t>
            </a:r>
            <a:r>
              <a:rPr lang="en-US" dirty="0"/>
              <a:t>alone that can kill pests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Elements </a:t>
            </a:r>
            <a:r>
              <a:rPr lang="en-US" dirty="0"/>
              <a:t>such as N, P, K, alone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Microorganisms </a:t>
            </a:r>
            <a:r>
              <a:rPr lang="en-US" dirty="0"/>
              <a:t>that only kill pests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257014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7. Name the blood vessel that carries infiltrated blood from the aorta to the kidney 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Coronary artery 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Pulmonary artery 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/>
              <a:t>Renal artery 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/>
              <a:t>Renal vein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915638" cy="341630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8. Which of these act as a store house for fats?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smtClean="0"/>
              <a:t>Yellow bone marrow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 smtClean="0"/>
              <a:t>Red </a:t>
            </a:r>
            <a:r>
              <a:rPr lang="en-US" dirty="0"/>
              <a:t>bone marrow</a:t>
            </a: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smtClean="0"/>
              <a:t>Blood cells 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dirty="0" smtClean="0"/>
              <a:t>Hematopoietic cells 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QUIZ !!!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4114</Words>
  <Application>WPS Presentation</Application>
  <PresentationFormat>Custom</PresentationFormat>
  <Paragraphs>271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SimSun</vt:lpstr>
      <vt:lpstr>Wingdings</vt:lpstr>
      <vt:lpstr>Arial</vt:lpstr>
      <vt:lpstr>Century Gothic</vt:lpstr>
      <vt:lpstr>Noto Sans Symbols</vt:lpstr>
      <vt:lpstr>Segoe Print</vt:lpstr>
      <vt:lpstr>Calibri</vt:lpstr>
      <vt:lpstr>Roboto</vt:lpstr>
      <vt:lpstr>Microsoft YaHei</vt:lpstr>
      <vt:lpstr>Arial Unicode MS</vt:lpstr>
      <vt:lpstr>Times New Roman</vt:lpstr>
      <vt:lpstr>1_Ion Boardroom</vt:lpstr>
      <vt:lpstr>Ion Boardroom</vt:lpstr>
      <vt:lpstr>2_Ion Boardroom</vt:lpstr>
      <vt:lpstr>3_Ion Boardroom</vt:lpstr>
      <vt:lpstr>4_Ion Boardroom</vt:lpstr>
      <vt:lpstr>5_Ion Boardroom</vt:lpstr>
      <vt:lpstr>6_Ion Boardroom</vt:lpstr>
      <vt:lpstr>7_Ion Boardroom</vt:lpstr>
      <vt:lpstr>8_Ion Boardroom</vt:lpstr>
      <vt:lpstr>9_Ion Boardroom</vt:lpstr>
      <vt:lpstr>10_Ion Boardroom</vt:lpstr>
      <vt:lpstr>11_Ion Boardroom</vt:lpstr>
      <vt:lpstr>12_Ion Boardroom</vt:lpstr>
      <vt:lpstr>   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QUIZ !!!</vt:lpstr>
      <vt:lpstr>PowerPoint 演示文稿</vt:lpstr>
      <vt:lpstr>QUIZ !!!</vt:lpstr>
      <vt:lpstr>QUIZ !!!</vt:lpstr>
      <vt:lpstr>QUIZ !!!</vt:lpstr>
      <vt:lpstr>QUIZ !!!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HEARTY WELCOME TO THE DISTINGUISHED MEMBERS OF  NBA TEAM</dc:title>
  <dc:creator>Windows User</dc:creator>
  <cp:lastModifiedBy>Dr. Srividya R</cp:lastModifiedBy>
  <cp:revision>501</cp:revision>
  <dcterms:created xsi:type="dcterms:W3CDTF">2017-08-03T09:47:00Z</dcterms:created>
  <dcterms:modified xsi:type="dcterms:W3CDTF">2024-04-23T03:40:35Z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40BEB89666F64A578508358E04655E69_12</vt:lpwstr>
  </property>
  <property fmtid="{D5CDD505-2E9C-101B-9397-08002B2CF9AE}" pid="3" name="KSOProductBuildVer">
    <vt:lpwstr>1033-12.2.0.13472</vt:lpwstr>
  </property>
</Properties>
</file>